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82" r:id="rId3"/>
    <p:sldId id="272" r:id="rId4"/>
    <p:sldId id="271" r:id="rId5"/>
    <p:sldId id="270" r:id="rId6"/>
    <p:sldId id="262" r:id="rId7"/>
    <p:sldId id="264" r:id="rId8"/>
    <p:sldId id="274" r:id="rId9"/>
    <p:sldId id="265" r:id="rId10"/>
    <p:sldId id="275" r:id="rId11"/>
    <p:sldId id="266" r:id="rId12"/>
    <p:sldId id="267" r:id="rId13"/>
    <p:sldId id="269" r:id="rId14"/>
    <p:sldId id="277" r:id="rId15"/>
    <p:sldId id="276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3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1495-47EC-024F-833C-B85EC8079514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6CD0-BE2C-E040-B7CC-79FC786D4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Kunstenaars gaan steeds persoonlijker en autonomer werken. Ze geven</a:t>
            </a:r>
            <a:r>
              <a:rPr lang="nl-NL" baseline="0" dirty="0" smtClean="0"/>
              <a:t> uiting aan hun eigen gevoelens. Het gevoel van de kunstenaar wordt belangrijker dan het gevoel dat een werk bij de beschouwer oproept.</a:t>
            </a:r>
          </a:p>
          <a:p>
            <a:r>
              <a:rPr lang="nl-NL" baseline="0" dirty="0" smtClean="0"/>
              <a:t>- Kunstenaars breken radicaal met de oude manier van werken. Werken vanuit </a:t>
            </a:r>
            <a:r>
              <a:rPr lang="nl-NL" baseline="0" dirty="0" err="1" smtClean="0"/>
              <a:t>intuitie</a:t>
            </a:r>
            <a:r>
              <a:rPr lang="nl-NL" baseline="0" dirty="0" smtClean="0"/>
              <a:t>: eerst doen dan denken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6CD0-BE2C-E040-B7CC-79FC786D4F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3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minimum aan symbolen en decoratie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6CD0-BE2C-E040-B7CC-79FC786D4F5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66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6CD0-BE2C-E040-B7CC-79FC786D4F5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66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9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9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9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7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 smtClean="0"/>
              <a:t>cultuur kon alleen nieuw leven worden ingeblazen door een tijdelijke terugkeer naar een eenvoudige, directere bestaanswijze.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6CD0-BE2C-E040-B7CC-79FC786D4F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66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6CD0-BE2C-E040-B7CC-79FC786D4F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66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73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Kiest kleuren en vormen </a:t>
            </a:r>
            <a:r>
              <a:rPr lang="nl-NL" dirty="0" err="1" smtClean="0"/>
              <a:t>intuitief</a:t>
            </a:r>
            <a:r>
              <a:rPr lang="nl-NL" baseline="0" dirty="0" smtClean="0"/>
              <a:t> wat soms volledige abstractie oplevert.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F029-A303-204C-8DBC-A22C727A353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97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BD103F-9E14-4646-B497-AA89919E87EC}" type="datetimeFigureOut">
              <a:rPr lang="nl-NL" smtClean="0"/>
              <a:t>02-10-17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D5FBE6F-ADE7-244E-ACB9-1B9FE39DC83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oBN2swigC6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Cultuur van het </a:t>
            </a:r>
            <a:r>
              <a:rPr lang="nl-NL" b="1" dirty="0" smtClean="0"/>
              <a:t>moderne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4441651"/>
            <a:ext cx="7397770" cy="914400"/>
          </a:xfrm>
        </p:spPr>
        <p:txBody>
          <a:bodyPr>
            <a:normAutofit/>
          </a:bodyPr>
          <a:lstStyle/>
          <a:p>
            <a:r>
              <a:rPr lang="nl-NL" b="1" i="1" cap="none" dirty="0" smtClean="0">
                <a:solidFill>
                  <a:schemeClr val="tx1"/>
                </a:solidFill>
              </a:rPr>
              <a:t>In de eerste helft van de twintigste eeuw</a:t>
            </a:r>
          </a:p>
        </p:txBody>
      </p:sp>
      <p:sp>
        <p:nvSpPr>
          <p:cNvPr id="4" name="Rechthoek 3"/>
          <p:cNvSpPr/>
          <p:nvPr/>
        </p:nvSpPr>
        <p:spPr>
          <a:xfrm>
            <a:off x="613420" y="5508431"/>
            <a:ext cx="6870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LES 3</a:t>
            </a:r>
          </a:p>
          <a:p>
            <a:r>
              <a:rPr lang="nl-NL" sz="2800" b="1" dirty="0" smtClean="0">
                <a:solidFill>
                  <a:srgbClr val="FF0000"/>
                </a:solidFill>
              </a:rPr>
              <a:t>EXPRESSIE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39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>
          <a:xfrm>
            <a:off x="333503" y="42809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Houtsnede</a:t>
            </a:r>
            <a:endParaRPr lang="nl-NL" sz="2200" dirty="0"/>
          </a:p>
        </p:txBody>
      </p:sp>
      <p:sp>
        <p:nvSpPr>
          <p:cNvPr id="6" name="Rechthoek 5"/>
          <p:cNvSpPr/>
          <p:nvPr/>
        </p:nvSpPr>
        <p:spPr>
          <a:xfrm>
            <a:off x="4226476" y="1414409"/>
            <a:ext cx="4572000" cy="5355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u="sng" dirty="0" smtClean="0"/>
              <a:t>Techniek en materiaal:</a:t>
            </a:r>
          </a:p>
          <a:p>
            <a:endParaRPr lang="nl-NL" dirty="0" smtClean="0"/>
          </a:p>
          <a:p>
            <a:r>
              <a:rPr lang="nl-NL" dirty="0" smtClean="0"/>
              <a:t>Techniek en </a:t>
            </a:r>
            <a:r>
              <a:rPr lang="nl-NL" dirty="0"/>
              <a:t>m</a:t>
            </a:r>
            <a:r>
              <a:rPr lang="nl-NL" dirty="0" smtClean="0"/>
              <a:t>ateriaal werd vaak </a:t>
            </a:r>
            <a:r>
              <a:rPr lang="nl-NL" dirty="0"/>
              <a:t>bij het gevoel aangepast. Soms koos </a:t>
            </a:r>
          </a:p>
          <a:p>
            <a:r>
              <a:rPr lang="nl-NL" dirty="0" smtClean="0"/>
              <a:t>Een kunstenaar </a:t>
            </a:r>
            <a:r>
              <a:rPr lang="nl-NL" dirty="0"/>
              <a:t>voor een snelle </a:t>
            </a:r>
            <a:r>
              <a:rPr lang="nl-NL" dirty="0" err="1" smtClean="0"/>
              <a:t>houtskoolschets</a:t>
            </a:r>
            <a:r>
              <a:rPr lang="nl-NL" dirty="0" smtClean="0"/>
              <a:t> </a:t>
            </a:r>
            <a:r>
              <a:rPr lang="nl-NL" dirty="0"/>
              <a:t>of aquarel, </a:t>
            </a:r>
            <a:r>
              <a:rPr lang="nl-NL" dirty="0" smtClean="0"/>
              <a:t>een andere </a:t>
            </a:r>
            <a:r>
              <a:rPr lang="nl-NL" dirty="0"/>
              <a:t>keer voor </a:t>
            </a:r>
            <a:r>
              <a:rPr lang="nl-NL" dirty="0" smtClean="0"/>
              <a:t>een </a:t>
            </a:r>
            <a:r>
              <a:rPr lang="nl-NL" b="1" dirty="0" smtClean="0"/>
              <a:t>houtsnede.</a:t>
            </a:r>
          </a:p>
          <a:p>
            <a:endParaRPr lang="nl-NL" dirty="0" smtClean="0"/>
          </a:p>
          <a:p>
            <a:r>
              <a:rPr lang="nl-NL" dirty="0" smtClean="0"/>
              <a:t>Deze techniek leek goed te passen bij </a:t>
            </a:r>
            <a:r>
              <a:rPr lang="nl-NL" dirty="0"/>
              <a:t>de 'harde' uitstraling van </a:t>
            </a:r>
            <a:r>
              <a:rPr lang="nl-NL" dirty="0" smtClean="0"/>
              <a:t>sommige expressionistisch werken.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D1282E"/>
                </a:solidFill>
              </a:rPr>
              <a:t>Wat zou nog meer een reden kunnen zijn waarom de houtsnede voor expressionisten een favoriete techniek was?</a:t>
            </a:r>
          </a:p>
          <a:p>
            <a:endParaRPr lang="nl-NL" dirty="0" smtClean="0">
              <a:solidFill>
                <a:srgbClr val="D1282E"/>
              </a:solidFill>
            </a:endParaRPr>
          </a:p>
          <a:p>
            <a:r>
              <a:rPr lang="nl-NL" dirty="0" smtClean="0">
                <a:solidFill>
                  <a:srgbClr val="D1282E"/>
                </a:solidFill>
              </a:rPr>
              <a:t>Hoe kun je zen dat het kunstwerk hiernaast een houtsnede is? </a:t>
            </a:r>
            <a:endParaRPr lang="nl-NL" dirty="0">
              <a:solidFill>
                <a:srgbClr val="D1282E"/>
              </a:solidFill>
            </a:endParaRPr>
          </a:p>
        </p:txBody>
      </p:sp>
      <p:pic>
        <p:nvPicPr>
          <p:cNvPr id="2" name="Afbeelding 1" descr="Kirch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5" y="1684300"/>
            <a:ext cx="3349057" cy="43889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64685" y="6299621"/>
            <a:ext cx="307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Kirchner</a:t>
            </a:r>
            <a:r>
              <a:rPr lang="nl-NL" sz="1000" dirty="0" smtClean="0"/>
              <a:t>: </a:t>
            </a:r>
            <a:r>
              <a:rPr lang="nl-NL" sz="1000" dirty="0" err="1" smtClean="0"/>
              <a:t>Funf</a:t>
            </a:r>
            <a:r>
              <a:rPr lang="nl-NL" sz="1000" dirty="0" smtClean="0"/>
              <a:t> koketten1914, houtsnede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4390102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253539" y="1487731"/>
            <a:ext cx="4622992" cy="581106"/>
          </a:xfrm>
        </p:spPr>
        <p:txBody>
          <a:bodyPr>
            <a:normAutofit/>
          </a:bodyPr>
          <a:lstStyle/>
          <a:p>
            <a:r>
              <a:rPr lang="nl-NL" u="sng" dirty="0" smtClean="0"/>
              <a:t>Vrouwelijk schoon:</a:t>
            </a:r>
          </a:p>
          <a:p>
            <a:endParaRPr lang="nl-NL" dirty="0" smtClean="0"/>
          </a:p>
          <a:p>
            <a:endParaRPr lang="nl-NL" b="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732078" y="6258203"/>
            <a:ext cx="307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Kees van Dongen: vinger op de wang 1910</a:t>
            </a:r>
            <a:endParaRPr lang="nl-NL" sz="1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36" y="5502256"/>
            <a:ext cx="2294665" cy="608969"/>
          </a:xfrm>
          <a:prstGeom prst="rect">
            <a:avLst/>
          </a:prstGeom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319622" y="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schilderkunst 1</a:t>
            </a:r>
            <a:endParaRPr lang="nl-NL" sz="2200" dirty="0"/>
          </a:p>
        </p:txBody>
      </p:sp>
      <p:sp>
        <p:nvSpPr>
          <p:cNvPr id="5" name="Rechthoek 4"/>
          <p:cNvSpPr/>
          <p:nvPr/>
        </p:nvSpPr>
        <p:spPr>
          <a:xfrm>
            <a:off x="4253539" y="2014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/>
              <a:t>De Rotterdamse kunstenaar Kees Van Dongen staat bekend om zijn vele </a:t>
            </a:r>
            <a:r>
              <a:rPr lang="nl-NL" sz="1600" dirty="0" smtClean="0"/>
              <a:t>vrouwelijke portretten. </a:t>
            </a:r>
            <a:r>
              <a:rPr lang="nl-NL" sz="1600" dirty="0"/>
              <a:t>Voor hem was de vrouw 'het mooiste landschap': de vrouw was zijn muze.</a:t>
            </a:r>
            <a:r>
              <a:rPr lang="nl-NL" sz="1600" dirty="0" smtClean="0"/>
              <a:t>’</a:t>
            </a:r>
          </a:p>
          <a:p>
            <a:r>
              <a:rPr lang="nl-NL" sz="1600" dirty="0" smtClean="0"/>
              <a:t> </a:t>
            </a:r>
          </a:p>
          <a:p>
            <a:r>
              <a:rPr lang="nl-NL" sz="1600" dirty="0" smtClean="0">
                <a:solidFill>
                  <a:srgbClr val="FF0000"/>
                </a:solidFill>
              </a:rPr>
              <a:t>Hoe kun je zijn obsessie voor het vrouwelijke aan de vormgeving van het schilderij hiernaast aflezen?</a:t>
            </a:r>
          </a:p>
          <a:p>
            <a:endParaRPr lang="nl-NL" sz="1600" dirty="0" smtClean="0"/>
          </a:p>
          <a:p>
            <a:endParaRPr lang="nl-NL" sz="1600" dirty="0" smtClean="0"/>
          </a:p>
        </p:txBody>
      </p:sp>
      <p:pic>
        <p:nvPicPr>
          <p:cNvPr id="7" name="Afbeelding 6" descr="043abe123e893fde674768e7b11193d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063"/>
            <a:ext cx="3654306" cy="435916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253539" y="40519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Zelf zegt hij: </a:t>
            </a:r>
            <a:r>
              <a:rPr lang="nl-NL" i="1" dirty="0"/>
              <a:t>(...) Ik kan niet anders dan die vrouwen met </a:t>
            </a:r>
            <a:r>
              <a:rPr lang="nl-NL" i="1" dirty="0">
                <a:solidFill>
                  <a:srgbClr val="000000"/>
                </a:solidFill>
              </a:rPr>
              <a:t>harde kleuren schilderen, </a:t>
            </a:r>
            <a:r>
              <a:rPr lang="nl-NL" i="1" dirty="0"/>
              <a:t>misschien doe ik het om zodoende de felheid van hun leven uit te drukken.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2459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590719" cy="4480560"/>
          </a:xfrm>
        </p:spPr>
        <p:txBody>
          <a:bodyPr>
            <a:normAutofit/>
          </a:bodyPr>
          <a:lstStyle/>
          <a:p>
            <a:r>
              <a:rPr lang="nl-NL" u="sng" dirty="0" smtClean="0"/>
              <a:t>Kleur:</a:t>
            </a:r>
            <a:endParaRPr lang="nl-NL" u="sng" dirty="0"/>
          </a:p>
          <a:p>
            <a:r>
              <a:rPr lang="nl-NL" dirty="0"/>
              <a:t>Henri Matisse </a:t>
            </a:r>
            <a:r>
              <a:rPr lang="nl-NL" b="0" dirty="0"/>
              <a:t>is een </a:t>
            </a:r>
            <a:r>
              <a:rPr lang="nl-NL" b="0" dirty="0" smtClean="0"/>
              <a:t>Franse kunstenaar die </a:t>
            </a:r>
            <a:r>
              <a:rPr lang="nl-NL" b="0" dirty="0"/>
              <a:t>bekend staat om het gebruik van felle, nauwelijks gemengde kleuren en het weglaten van perspectief.  </a:t>
            </a:r>
            <a:endParaRPr lang="nl-NL" b="0" dirty="0" smtClean="0"/>
          </a:p>
          <a:p>
            <a:r>
              <a:rPr lang="nl-NL" b="0" dirty="0" smtClean="0">
                <a:solidFill>
                  <a:srgbClr val="D1282E"/>
                </a:solidFill>
              </a:rPr>
              <a:t>Wat klopt er niet aan het perspectief?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85561"/>
            <a:ext cx="3661655" cy="301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744" y="2265963"/>
            <a:ext cx="4078269" cy="2788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457200" y="1519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SCHILDERKUNST 2</a:t>
            </a:r>
            <a:endParaRPr lang="nl-NL" sz="2200" dirty="0"/>
          </a:p>
        </p:txBody>
      </p:sp>
      <p:sp>
        <p:nvSpPr>
          <p:cNvPr id="5" name="Rechthoek 4"/>
          <p:cNvSpPr/>
          <p:nvPr/>
        </p:nvSpPr>
        <p:spPr>
          <a:xfrm>
            <a:off x="4326553" y="5292785"/>
            <a:ext cx="405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In de laatste jaren van zijn leven kan Matisse niet meer schilderen, en legt zich toe op het uitknippen van vormen uit geverfd </a:t>
            </a:r>
            <a:r>
              <a:rPr lang="nl-NL" sz="1600" dirty="0" smtClean="0"/>
              <a:t>papier</a:t>
            </a:r>
            <a:r>
              <a:rPr lang="nl-NL" sz="1600" dirty="0"/>
              <a:t> </a:t>
            </a:r>
            <a:r>
              <a:rPr lang="nl-NL" sz="1600" dirty="0" smtClean="0"/>
              <a:t>en worden zijn kunstwerken steeds </a:t>
            </a:r>
            <a:r>
              <a:rPr lang="nl-NL" sz="1600" b="1" dirty="0" smtClean="0"/>
              <a:t>abstracter.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29689467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018856" y="1386797"/>
            <a:ext cx="4622992" cy="5157121"/>
          </a:xfrm>
        </p:spPr>
        <p:txBody>
          <a:bodyPr>
            <a:normAutofit/>
          </a:bodyPr>
          <a:lstStyle/>
          <a:p>
            <a:r>
              <a:rPr lang="nl-NL" u="sng" dirty="0" smtClean="0">
                <a:solidFill>
                  <a:srgbClr val="000000"/>
                </a:solidFill>
              </a:rPr>
              <a:t>Abstractie</a:t>
            </a:r>
            <a:r>
              <a:rPr lang="nl-NL" b="0" dirty="0" smtClean="0">
                <a:solidFill>
                  <a:srgbClr val="000000"/>
                </a:solidFill>
              </a:rPr>
              <a:t> (vervolg PPT abstractie, les 4)</a:t>
            </a:r>
            <a:endParaRPr lang="nl-NL" b="0" dirty="0">
              <a:solidFill>
                <a:srgbClr val="000000"/>
              </a:solidFill>
            </a:endParaRPr>
          </a:p>
          <a:p>
            <a:r>
              <a:rPr lang="nl-NL" b="0" dirty="0">
                <a:solidFill>
                  <a:srgbClr val="000000"/>
                </a:solidFill>
              </a:rPr>
              <a:t>Je kunt iets bedenken en dan maken, maar je kunt ook op een idee komen terwijl je iets aan het maken bent. Waarschijnlijk is het zo gegaan toen </a:t>
            </a:r>
            <a:r>
              <a:rPr lang="nl-NL" b="0" dirty="0" err="1">
                <a:solidFill>
                  <a:srgbClr val="000000"/>
                </a:solidFill>
              </a:rPr>
              <a:t>Kandisnky</a:t>
            </a:r>
            <a:r>
              <a:rPr lang="nl-NL" b="0" dirty="0">
                <a:solidFill>
                  <a:srgbClr val="000000"/>
                </a:solidFill>
              </a:rPr>
              <a:t> het </a:t>
            </a:r>
            <a:r>
              <a:rPr lang="nl-NL" b="0" dirty="0" smtClean="0">
                <a:solidFill>
                  <a:srgbClr val="000000"/>
                </a:solidFill>
              </a:rPr>
              <a:t>werk hiernaast maakte</a:t>
            </a:r>
            <a:r>
              <a:rPr lang="nl-NL" b="0" dirty="0">
                <a:solidFill>
                  <a:srgbClr val="000000"/>
                </a:solidFill>
              </a:rPr>
              <a:t>. Hij noemde dit werk eerste abstract aquarel.</a:t>
            </a:r>
          </a:p>
          <a:p>
            <a:r>
              <a:rPr lang="nl-NL" b="0" dirty="0">
                <a:solidFill>
                  <a:schemeClr val="tx2"/>
                </a:solidFill>
              </a:rPr>
              <a:t>Hoe kun je aan dit werk zien dat hij op deze manier te werk is gegaan</a:t>
            </a:r>
            <a:r>
              <a:rPr lang="nl-NL" b="0" dirty="0" smtClean="0">
                <a:solidFill>
                  <a:schemeClr val="tx2"/>
                </a:solidFill>
              </a:rPr>
              <a:t>?</a:t>
            </a:r>
            <a:endParaRPr lang="nl-NL" b="0" dirty="0" smtClean="0">
              <a:solidFill>
                <a:srgbClr val="000000"/>
              </a:solidFill>
            </a:endParaRPr>
          </a:p>
          <a:p>
            <a:r>
              <a:rPr lang="nl-NL" b="0" dirty="0" smtClean="0">
                <a:solidFill>
                  <a:srgbClr val="000000"/>
                </a:solidFill>
              </a:rPr>
              <a:t>De </a:t>
            </a:r>
            <a:r>
              <a:rPr lang="nl-NL" b="0" dirty="0">
                <a:solidFill>
                  <a:srgbClr val="000000"/>
                </a:solidFill>
              </a:rPr>
              <a:t>schilder </a:t>
            </a:r>
            <a:r>
              <a:rPr lang="nl-NL" b="0" dirty="0" err="1">
                <a:solidFill>
                  <a:srgbClr val="000000"/>
                </a:solidFill>
              </a:rPr>
              <a:t>Wassily</a:t>
            </a:r>
            <a:r>
              <a:rPr lang="nl-NL" b="0" dirty="0">
                <a:solidFill>
                  <a:srgbClr val="000000"/>
                </a:solidFill>
              </a:rPr>
              <a:t> </a:t>
            </a:r>
            <a:r>
              <a:rPr lang="nl-NL" b="0" dirty="0" err="1">
                <a:solidFill>
                  <a:srgbClr val="000000"/>
                </a:solidFill>
              </a:rPr>
              <a:t>Kandinsky</a:t>
            </a:r>
            <a:r>
              <a:rPr lang="nl-NL" b="0" dirty="0">
                <a:solidFill>
                  <a:srgbClr val="000000"/>
                </a:solidFill>
              </a:rPr>
              <a:t> wordt wel gezien als </a:t>
            </a:r>
            <a:r>
              <a:rPr lang="nl-NL" b="0" dirty="0" smtClean="0">
                <a:solidFill>
                  <a:srgbClr val="000000"/>
                </a:solidFill>
              </a:rPr>
              <a:t>de grondlegger </a:t>
            </a:r>
            <a:r>
              <a:rPr lang="nl-NL" b="0" dirty="0">
                <a:solidFill>
                  <a:srgbClr val="000000"/>
                </a:solidFill>
              </a:rPr>
              <a:t>van de </a:t>
            </a:r>
            <a:r>
              <a:rPr lang="nl-NL" dirty="0">
                <a:solidFill>
                  <a:srgbClr val="000000"/>
                </a:solidFill>
              </a:rPr>
              <a:t>abstracte schilderkunst </a:t>
            </a:r>
            <a:r>
              <a:rPr lang="nl-NL" b="0" dirty="0">
                <a:solidFill>
                  <a:srgbClr val="000000"/>
                </a:solidFill>
              </a:rPr>
              <a:t>in de 20ste eeuw</a:t>
            </a:r>
            <a:r>
              <a:rPr lang="nl-NL" b="0" dirty="0" smtClean="0">
                <a:solidFill>
                  <a:srgbClr val="000000"/>
                </a:solidFill>
              </a:rPr>
              <a:t>.</a:t>
            </a:r>
          </a:p>
          <a:p>
            <a:r>
              <a:rPr lang="nl-NL" dirty="0" err="1"/>
              <a:t>Kandinsky</a:t>
            </a:r>
            <a:r>
              <a:rPr lang="nl-NL" dirty="0"/>
              <a:t> </a:t>
            </a:r>
            <a:r>
              <a:rPr lang="nl-NL" dirty="0" smtClean="0"/>
              <a:t>maakte abstracte </a:t>
            </a:r>
            <a:r>
              <a:rPr lang="nl-NL" dirty="0"/>
              <a:t>kunst om emoties weer te geven die zich niet in bestaand beeld lieten vertalen</a:t>
            </a:r>
            <a:r>
              <a:rPr lang="nl-NL" dirty="0" smtClean="0"/>
              <a:t>.</a:t>
            </a:r>
            <a:endParaRPr lang="nl-NL" b="0" dirty="0" smtClean="0">
              <a:solidFill>
                <a:srgbClr val="000000"/>
              </a:solidFill>
            </a:endParaRPr>
          </a:p>
          <a:p>
            <a:r>
              <a:rPr lang="nl-NL" b="0" dirty="0">
                <a:solidFill>
                  <a:srgbClr val="000000"/>
                </a:solidFill>
              </a:rPr>
              <a:t>De stijl van </a:t>
            </a:r>
            <a:r>
              <a:rPr lang="nl-NL" b="0" dirty="0" err="1">
                <a:solidFill>
                  <a:srgbClr val="000000"/>
                </a:solidFill>
              </a:rPr>
              <a:t>Kandinsky</a:t>
            </a:r>
            <a:r>
              <a:rPr lang="nl-NL" b="0" dirty="0">
                <a:solidFill>
                  <a:srgbClr val="000000"/>
                </a:solidFill>
              </a:rPr>
              <a:t> bleef zich ontwikkelen door de jaren heen. Zijn vroege schilderijen </a:t>
            </a:r>
            <a:r>
              <a:rPr lang="nl-NL" b="0" dirty="0" smtClean="0">
                <a:solidFill>
                  <a:srgbClr val="000000"/>
                </a:solidFill>
              </a:rPr>
              <a:t>zijn figuratieve expressieve </a:t>
            </a:r>
            <a:r>
              <a:rPr lang="nl-NL" b="0" dirty="0">
                <a:solidFill>
                  <a:srgbClr val="000000"/>
                </a:solidFill>
              </a:rPr>
              <a:t>en </a:t>
            </a:r>
            <a:r>
              <a:rPr lang="nl-NL" b="0" dirty="0" smtClean="0">
                <a:solidFill>
                  <a:srgbClr val="000000"/>
                </a:solidFill>
              </a:rPr>
              <a:t>kleurrijke composities zoals te zien is op het onderste  werk.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9" y="4305996"/>
            <a:ext cx="3263900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457200" y="1519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SCHILDERKUNST 3</a:t>
            </a:r>
            <a:endParaRPr lang="nl-NL" sz="2200" dirty="0"/>
          </a:p>
        </p:txBody>
      </p:sp>
      <p:pic>
        <p:nvPicPr>
          <p:cNvPr id="9" name="Afbeelding 8" descr="zonder-titel-eerste-abstracte-aquarel-19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9" y="1574985"/>
            <a:ext cx="3265159" cy="2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94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254086" y="1372992"/>
            <a:ext cx="4264065" cy="5212345"/>
          </a:xfrm>
        </p:spPr>
        <p:txBody>
          <a:bodyPr>
            <a:normAutofit/>
          </a:bodyPr>
          <a:lstStyle/>
          <a:p>
            <a:r>
              <a:rPr lang="nl-NL" u="sng" dirty="0" smtClean="0"/>
              <a:t>Herkenbare emoties:</a:t>
            </a:r>
            <a:endParaRPr lang="nl-NL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/>
              <a:t>Net als bij de schilderkunst vertellen de </a:t>
            </a:r>
            <a:r>
              <a:rPr lang="nl-NL" b="0" dirty="0"/>
              <a:t>beelden iets over de </a:t>
            </a:r>
            <a:r>
              <a:rPr lang="nl-NL" dirty="0" smtClean="0"/>
              <a:t>emoties</a:t>
            </a:r>
            <a:r>
              <a:rPr lang="nl-NL" b="0" dirty="0" smtClean="0"/>
              <a:t> </a:t>
            </a:r>
            <a:r>
              <a:rPr lang="nl-NL" b="0" dirty="0"/>
              <a:t>van de </a:t>
            </a:r>
            <a:r>
              <a:rPr lang="nl-NL" b="0" dirty="0" smtClean="0"/>
              <a:t>maker.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Ernst </a:t>
            </a:r>
            <a:r>
              <a:rPr lang="nl-NL" b="0" dirty="0" err="1"/>
              <a:t>Barlach</a:t>
            </a:r>
            <a:r>
              <a:rPr lang="nl-NL" b="0" dirty="0"/>
              <a:t> </a:t>
            </a:r>
            <a:r>
              <a:rPr lang="nl-NL" b="0" dirty="0" smtClean="0"/>
              <a:t>bijvoorbeeld, hij werd </a:t>
            </a:r>
            <a:r>
              <a:rPr lang="nl-NL" b="0" dirty="0"/>
              <a:t>getroffen door </a:t>
            </a:r>
            <a:r>
              <a:rPr lang="nl-NL" b="0" dirty="0" smtClean="0"/>
              <a:t>het oorlogsleed van WOI en het armoedige harde plattelandsleven. Zijn </a:t>
            </a:r>
            <a:r>
              <a:rPr lang="nl-NL" b="0" dirty="0"/>
              <a:t>beelden </a:t>
            </a:r>
            <a:r>
              <a:rPr lang="nl-NL" b="0" dirty="0" smtClean="0"/>
              <a:t>drukken volstrekt </a:t>
            </a:r>
            <a:r>
              <a:rPr lang="nl-NL" dirty="0"/>
              <a:t>herkenbare emoties </a:t>
            </a:r>
            <a:r>
              <a:rPr lang="nl-NL" b="0" dirty="0"/>
              <a:t>uit. </a:t>
            </a: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/>
              <a:t>Hiernaast zie je een hulpeloze </a:t>
            </a:r>
            <a:r>
              <a:rPr lang="nl-NL" b="0" dirty="0"/>
              <a:t>oude </a:t>
            </a:r>
            <a:r>
              <a:rPr lang="nl-NL" b="0" dirty="0" smtClean="0"/>
              <a:t>man op de vlucht voor de </a:t>
            </a:r>
            <a:r>
              <a:rPr lang="nl-NL" b="0" dirty="0" smtClean="0"/>
              <a:t>oorlog, </a:t>
            </a:r>
            <a:r>
              <a:rPr lang="nl-NL" b="0" dirty="0"/>
              <a:t>die niet weet hoe snel hij zich uit de voeten moet maken</a:t>
            </a:r>
            <a:r>
              <a:rPr lang="nl-NL" b="0" dirty="0" smtClean="0"/>
              <a:t>. Aan de voorstelling is dit goed af te lezen.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>
                <a:solidFill>
                  <a:srgbClr val="D1282E"/>
                </a:solidFill>
              </a:rPr>
              <a:t>Maar ook aan de vormgeving. Hoe heeft </a:t>
            </a:r>
            <a:r>
              <a:rPr lang="nl-NL" b="0" dirty="0" err="1" smtClean="0">
                <a:solidFill>
                  <a:srgbClr val="D1282E"/>
                </a:solidFill>
              </a:rPr>
              <a:t>Barlach</a:t>
            </a:r>
            <a:r>
              <a:rPr lang="nl-NL" b="0" dirty="0" smtClean="0">
                <a:solidFill>
                  <a:srgbClr val="D1282E"/>
                </a:solidFill>
              </a:rPr>
              <a:t> dit bereikt? </a:t>
            </a:r>
            <a:endParaRPr lang="nl-NL" b="0" dirty="0">
              <a:solidFill>
                <a:srgbClr val="D1282E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19698" y="100205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Beeldhouwkunst</a:t>
            </a:r>
            <a:endParaRPr lang="nl-NL" sz="2200" dirty="0"/>
          </a:p>
        </p:txBody>
      </p:sp>
      <p:pic>
        <p:nvPicPr>
          <p:cNvPr id="2" name="Afbeelding 1" descr="Schermafbeelding 2017-09-17 om 16.2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2" y="1822358"/>
            <a:ext cx="3544553" cy="306142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4685" y="5153745"/>
            <a:ext cx="307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Ernst </a:t>
            </a:r>
            <a:r>
              <a:rPr lang="nl-NL" sz="1000" dirty="0" err="1" smtClean="0"/>
              <a:t>Barlacr</a:t>
            </a:r>
            <a:r>
              <a:rPr lang="nl-NL" sz="1000" dirty="0" smtClean="0"/>
              <a:t>: de vluchteling 1920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5303290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19698" y="1372992"/>
            <a:ext cx="4264065" cy="5212345"/>
          </a:xfrm>
        </p:spPr>
        <p:txBody>
          <a:bodyPr>
            <a:normAutofit/>
          </a:bodyPr>
          <a:lstStyle/>
          <a:p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/>
              <a:t>Op de afbeelding hiernaast zie </a:t>
            </a:r>
            <a:r>
              <a:rPr lang="nl-NL" b="0" dirty="0"/>
              <a:t>je een beeldhouwwerk uit 1914 van de Duitse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kunstenaar Hermann </a:t>
            </a:r>
            <a:r>
              <a:rPr lang="nl-NL" b="0" dirty="0" err="1"/>
              <a:t>Obrist</a:t>
            </a:r>
            <a:r>
              <a:rPr lang="nl-NL" b="0" dirty="0"/>
              <a:t> (1863-1927).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/>
              <a:t>Het </a:t>
            </a:r>
            <a:r>
              <a:rPr lang="nl-NL" b="0" dirty="0"/>
              <a:t>thema 'natuur' was aan het begin </a:t>
            </a:r>
            <a:r>
              <a:rPr lang="nl-NL" b="0" dirty="0" smtClean="0"/>
              <a:t>van </a:t>
            </a:r>
            <a:r>
              <a:rPr lang="nl-NL" b="0" dirty="0"/>
              <a:t>de twintigste eeuw van invloed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op ontwikkelingen in de kunsten,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onder andere op het gebied van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vormgeving. Beeldend kunstenaar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Hermann </a:t>
            </a:r>
            <a:r>
              <a:rPr lang="nl-NL" b="0" dirty="0" err="1"/>
              <a:t>Obrist</a:t>
            </a:r>
            <a:r>
              <a:rPr lang="nl-NL" b="0" dirty="0"/>
              <a:t> bijvoorbeeld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/>
              <a:t>bestudeerde de natuur.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 smtClean="0"/>
              <a:t>Beschrijf </a:t>
            </a:r>
            <a:r>
              <a:rPr lang="nl-NL" dirty="0"/>
              <a:t>aan de hand van de afbeelding twee aspecten van de </a:t>
            </a:r>
            <a:r>
              <a:rPr lang="nl-NL" dirty="0" smtClean="0"/>
              <a:t>vormgeving</a:t>
            </a:r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van het kunstwerk die gebaseerd zijn op de </a:t>
            </a:r>
            <a:r>
              <a:rPr lang="nl-NL" dirty="0" smtClean="0"/>
              <a:t>natuur.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srgbClr val="FF0000"/>
                </a:solidFill>
              </a:rPr>
              <a:t>2 PUNTEN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19698" y="100205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oefenvraag 2</a:t>
            </a:r>
            <a:endParaRPr lang="nl-NL" sz="2200" dirty="0"/>
          </a:p>
        </p:txBody>
      </p:sp>
      <p:pic>
        <p:nvPicPr>
          <p:cNvPr id="9" name="Afbeelding 8" descr="tumblr_n26jldRnog1rpgpe2o2_r1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88" y="1471805"/>
            <a:ext cx="3371408" cy="43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69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BeeldenDE</a:t>
            </a:r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kunst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nl-NL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lphaUcPeriod"/>
            </a:pPr>
            <a:r>
              <a:rPr lang="nl-NL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Expressie</a:t>
            </a:r>
          </a:p>
          <a:p>
            <a:pPr marL="457200" indent="-457200">
              <a:buAutoNum type="alphaUcPeriod"/>
            </a:pPr>
            <a:r>
              <a:rPr lang="nl-NL" sz="54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Vervreemding </a:t>
            </a:r>
          </a:p>
          <a:p>
            <a:pPr marL="457200" indent="-457200">
              <a:buAutoNum type="alphaUcPeriod"/>
            </a:pPr>
            <a:r>
              <a:rPr lang="nl-NL" sz="54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Abstractie</a:t>
            </a:r>
            <a:endParaRPr lang="nl-NL" sz="54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9221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3171" y="1289620"/>
            <a:ext cx="81448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Reactie op het realisme </a:t>
            </a:r>
            <a:r>
              <a:rPr lang="nl-NL" sz="1400" dirty="0" smtClean="0"/>
              <a:t>(Havo 5). Bloeitijd </a:t>
            </a:r>
            <a:r>
              <a:rPr lang="nl-NL" sz="1400" dirty="0"/>
              <a:t>in </a:t>
            </a:r>
            <a:r>
              <a:rPr lang="nl-NL" sz="1400" dirty="0" smtClean="0"/>
              <a:t>eerste </a:t>
            </a:r>
            <a:r>
              <a:rPr lang="nl-NL" sz="1400" dirty="0"/>
              <a:t>kwart van de 20e eeuw (1905 – 1940) </a:t>
            </a:r>
          </a:p>
          <a:p>
            <a:endParaRPr lang="nl-NL" dirty="0"/>
          </a:p>
          <a:p>
            <a:r>
              <a:rPr lang="nl-NL" dirty="0" smtClean="0"/>
              <a:t>Komt van Latijnse ‘</a:t>
            </a:r>
            <a:r>
              <a:rPr lang="nl-NL" dirty="0" err="1" smtClean="0"/>
              <a:t>expressio</a:t>
            </a:r>
            <a:r>
              <a:rPr lang="nl-NL" dirty="0"/>
              <a:t>’ wat ‘uitdrukking’ </a:t>
            </a:r>
            <a:r>
              <a:rPr lang="nl-NL" dirty="0" smtClean="0"/>
              <a:t>betekent.</a:t>
            </a:r>
            <a:endParaRPr lang="nl-NL" dirty="0"/>
          </a:p>
          <a:p>
            <a:endParaRPr lang="nl-NL" dirty="0"/>
          </a:p>
          <a:p>
            <a:r>
              <a:rPr lang="nl-NL" sz="2400" dirty="0" smtClean="0"/>
              <a:t>De </a:t>
            </a:r>
            <a:r>
              <a:rPr lang="nl-NL" sz="2400" b="1" dirty="0"/>
              <a:t>expressie </a:t>
            </a:r>
            <a:r>
              <a:rPr lang="nl-NL" sz="2400" dirty="0"/>
              <a:t>van het innerlijke is het </a:t>
            </a:r>
            <a:r>
              <a:rPr lang="nl-NL" sz="2400" dirty="0" smtClean="0"/>
              <a:t>allerbelangrijkst. De </a:t>
            </a:r>
            <a:r>
              <a:rPr lang="nl-NL" sz="2400" dirty="0"/>
              <a:t>werkelijkheid is niet belangrijk, maar hoe de kunstenaars die werkelijkheid zien. 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000" dirty="0" smtClean="0"/>
              <a:t>Paul </a:t>
            </a:r>
            <a:r>
              <a:rPr lang="nl-NL" sz="2000" dirty="0" err="1"/>
              <a:t>Klee</a:t>
            </a:r>
            <a:r>
              <a:rPr lang="nl-NL" sz="2000" dirty="0"/>
              <a:t> zei: </a:t>
            </a:r>
            <a:r>
              <a:rPr lang="nl-NL" sz="2000" dirty="0" smtClean="0"/>
              <a:t>‘</a:t>
            </a:r>
            <a:r>
              <a:rPr lang="nl-NL" sz="2000" dirty="0"/>
              <a:t> </a:t>
            </a:r>
            <a:r>
              <a:rPr lang="nl-NL" sz="2000" dirty="0" smtClean="0"/>
              <a:t>De </a:t>
            </a:r>
            <a:r>
              <a:rPr lang="nl-NL" sz="2000" dirty="0"/>
              <a:t>kunst geeft niet het zichtbare weer, maar máákt </a:t>
            </a:r>
            <a:r>
              <a:rPr lang="nl-NL" sz="2000" dirty="0" smtClean="0"/>
              <a:t>zichtbaar</a:t>
            </a:r>
            <a:r>
              <a:rPr lang="nl-NL" sz="2000" dirty="0"/>
              <a:t>'. </a:t>
            </a:r>
          </a:p>
          <a:p>
            <a:endParaRPr lang="nl-NL" dirty="0"/>
          </a:p>
          <a:p>
            <a:r>
              <a:rPr lang="nl-NL" dirty="0" smtClean="0"/>
              <a:t>Vaak </a:t>
            </a:r>
            <a:r>
              <a:rPr lang="nl-NL" dirty="0"/>
              <a:t>vervaagt hierdoor </a:t>
            </a:r>
            <a:r>
              <a:rPr lang="nl-NL" dirty="0" smtClean="0"/>
              <a:t>de zichtbare werkelijkheid </a:t>
            </a:r>
            <a:r>
              <a:rPr lang="nl-NL" dirty="0"/>
              <a:t>of deze verdwijnt helemaal. Hierdoor krijgen nieuwe vormen hun kans.</a:t>
            </a:r>
          </a:p>
          <a:p>
            <a:endParaRPr lang="nl-NL" dirty="0"/>
          </a:p>
          <a:p>
            <a:r>
              <a:rPr lang="nl-NL" sz="2400" b="1" dirty="0">
                <a:solidFill>
                  <a:srgbClr val="FF0000"/>
                </a:solidFill>
              </a:rPr>
              <a:t>Het expressionisme kent </a:t>
            </a:r>
            <a:r>
              <a:rPr lang="nl-NL" sz="2400" b="1" dirty="0" smtClean="0">
                <a:solidFill>
                  <a:srgbClr val="FF0000"/>
                </a:solidFill>
              </a:rPr>
              <a:t>maar </a:t>
            </a:r>
            <a:r>
              <a:rPr lang="nl-NL" sz="2400" b="1" dirty="0">
                <a:solidFill>
                  <a:srgbClr val="FF0000"/>
                </a:solidFill>
              </a:rPr>
              <a:t>één wet: dat er </a:t>
            </a:r>
            <a:r>
              <a:rPr lang="nl-NL" sz="2400" b="1" u="sng" dirty="0">
                <a:solidFill>
                  <a:srgbClr val="FF0000"/>
                </a:solidFill>
              </a:rPr>
              <a:t>geen </a:t>
            </a:r>
            <a:r>
              <a:rPr lang="nl-NL" sz="2400" b="1" u="sng" dirty="0" smtClean="0">
                <a:solidFill>
                  <a:srgbClr val="FF0000"/>
                </a:solidFill>
              </a:rPr>
              <a:t>regels </a:t>
            </a:r>
            <a:r>
              <a:rPr lang="nl-NL" sz="2400" b="1" dirty="0" smtClean="0">
                <a:solidFill>
                  <a:srgbClr val="FF0000"/>
                </a:solidFill>
              </a:rPr>
              <a:t>meer </a:t>
            </a:r>
            <a:r>
              <a:rPr lang="nl-NL" sz="2400" b="1" dirty="0">
                <a:solidFill>
                  <a:srgbClr val="FF0000"/>
                </a:solidFill>
              </a:rPr>
              <a:t>zijn, en dat die ook niet mogen worden opgelegd.</a:t>
            </a:r>
          </a:p>
          <a:p>
            <a:endParaRPr lang="nl-NL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3770" cy="1371600"/>
          </a:xfrm>
        </p:spPr>
        <p:txBody>
          <a:bodyPr>
            <a:normAutofit fontScale="90000"/>
          </a:bodyPr>
          <a:lstStyle/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EXPRESSIONIME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Wat is expressionisme?</a:t>
            </a:r>
            <a:r>
              <a:rPr lang="nl-NL" dirty="0"/>
              <a:t/>
            </a:r>
            <a:br>
              <a:rPr lang="nl-NL" dirty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022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3770" cy="1371600"/>
          </a:xfrm>
        </p:spPr>
        <p:txBody>
          <a:bodyPr>
            <a:normAutofit fontScale="90000"/>
          </a:bodyPr>
          <a:lstStyle/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EXPRESSIONIME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klassiek </a:t>
            </a:r>
            <a:r>
              <a:rPr lang="nl-NL" sz="2200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expressionisme</a:t>
            </a:r>
            <a:r>
              <a:rPr lang="nl-NL" dirty="0"/>
              <a:t/>
            </a:r>
            <a:br>
              <a:rPr lang="nl-NL" dirty="0"/>
            </a:b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57200" y="1025198"/>
            <a:ext cx="61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6" name="Tijdelijke aanduiding voor inhoud 15" descr="potrait-of-guus-preitinger-the-artist_s-wife-oil-painting-191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331" r="1822"/>
          <a:stretch/>
        </p:blipFill>
        <p:spPr>
          <a:xfrm>
            <a:off x="2504202" y="1579197"/>
            <a:ext cx="2139284" cy="2701346"/>
          </a:xfrm>
        </p:spPr>
      </p:pic>
      <p:pic>
        <p:nvPicPr>
          <p:cNvPr id="17" name="Afbeelding 16" descr="Hendrickje Stoffe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7" y="1579196"/>
            <a:ext cx="1958476" cy="2701347"/>
          </a:xfrm>
          <a:prstGeom prst="rect">
            <a:avLst/>
          </a:prstGeom>
        </p:spPr>
      </p:pic>
      <p:pic>
        <p:nvPicPr>
          <p:cNvPr id="18" name="Afbeelding 17" descr="1002-Vassily_Kandinsky_1908_Murnau_Dorfstrasse-646x3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7" y="4445447"/>
            <a:ext cx="4284559" cy="2301458"/>
          </a:xfrm>
          <a:prstGeom prst="rect">
            <a:avLst/>
          </a:prstGeom>
        </p:spPr>
      </p:pic>
      <p:pic>
        <p:nvPicPr>
          <p:cNvPr id="19" name="Afbeelding 18" descr="hendrik-frans-van-lint-klassieke-landschap-i1365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0" y="4445447"/>
            <a:ext cx="3435012" cy="2301458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4972296" y="1524318"/>
            <a:ext cx="39758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FF0000"/>
                </a:solidFill>
              </a:rPr>
              <a:t>Welke werken zijn expressionistisch?</a:t>
            </a:r>
          </a:p>
          <a:p>
            <a:pPr algn="ctr"/>
            <a:r>
              <a:rPr lang="nl-NL" sz="1600" dirty="0" smtClean="0">
                <a:solidFill>
                  <a:srgbClr val="FF0000"/>
                </a:solidFill>
              </a:rPr>
              <a:t>Kun je ook uitleggen hoe je dat ziet?</a:t>
            </a:r>
            <a:endParaRPr lang="nl-NL" sz="1600" dirty="0">
              <a:solidFill>
                <a:srgbClr val="FF0000"/>
              </a:solidFill>
            </a:endParaRPr>
          </a:p>
        </p:txBody>
      </p:sp>
      <p:pic>
        <p:nvPicPr>
          <p:cNvPr id="3" name="Afbeelding 2" descr="De_Gouden_Bocht_in_de_Herengracht_in_Amsterdam_vanuit_het_oosten_Rijksmuseum_SK-A-5003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77" y="3039910"/>
            <a:ext cx="1722179" cy="1240633"/>
          </a:xfrm>
          <a:prstGeom prst="rect">
            <a:avLst/>
          </a:prstGeom>
        </p:spPr>
      </p:pic>
      <p:pic>
        <p:nvPicPr>
          <p:cNvPr id="5" name="Afbeelding 4" descr="Schermafbeelding 2017-09-17 om 13.19.2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35" y="3002850"/>
            <a:ext cx="1521527" cy="12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87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686800" cy="5137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/>
              <a:t>Voorstelling: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onderwerpen </a:t>
            </a:r>
            <a:r>
              <a:rPr lang="nl-NL" sz="1800" b="0" dirty="0"/>
              <a:t>voor schilderijen konden zijn: landschap, dieren, het vrouwelijk naakt, het stadsleven, religie, taferelen uit het boerenleven etc. Maar ook paarden waren geliefkoosde thema's van de expressionisten.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/>
              <a:t>Vormgeving: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geen perspectief,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Duidelijke vereenvoudigde vormen, vervormd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/>
              <a:t>Kleurgebruik: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ongemengde</a:t>
            </a:r>
            <a:r>
              <a:rPr lang="nl-NL" sz="1800" dirty="0" smtClean="0"/>
              <a:t> </a:t>
            </a:r>
            <a:r>
              <a:rPr lang="nl-NL" sz="1800" b="0" dirty="0" smtClean="0"/>
              <a:t>felle, niet realistische kleuren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donkere contourlijnen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dirty="0" smtClean="0"/>
              <a:t>Materiaal en techniek: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/>
              <a:t>slordig geschilderd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800" b="0" dirty="0"/>
              <a:t>grove </a:t>
            </a:r>
            <a:r>
              <a:rPr lang="nl-NL" sz="1800" b="0" dirty="0" smtClean="0"/>
              <a:t>beweeglijke penseelstreken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400" b="0" dirty="0">
                <a:hlinkClick r:id="rId3"/>
              </a:rPr>
              <a:t>https://www.youtube.com/watch?v=oBN2swigC6k</a:t>
            </a:r>
            <a:endParaRPr lang="nl-NL" sz="14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800" b="0" dirty="0" smtClean="0"/>
          </a:p>
          <a:p>
            <a:endParaRPr lang="nl-NL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38056"/>
            <a:ext cx="7522014" cy="1233543"/>
          </a:xfrm>
        </p:spPr>
        <p:txBody>
          <a:bodyPr>
            <a:normAutofit/>
          </a:bodyPr>
          <a:lstStyle/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r>
              <a:rPr lang="nl-NL" dirty="0"/>
              <a:t/>
            </a:r>
            <a:br>
              <a:rPr lang="nl-NL" dirty="0"/>
            </a:br>
            <a:r>
              <a:rPr lang="nl-NL" sz="20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Kenmerken schilderkunst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359017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371600"/>
          </a:xfrm>
        </p:spPr>
        <p:txBody>
          <a:bodyPr>
            <a:normAutofit/>
          </a:bodyPr>
          <a:lstStyle/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Kenmerken benoemen</a:t>
            </a:r>
            <a:r>
              <a:rPr lang="nl-NL" sz="2200" dirty="0"/>
              <a:t/>
            </a:r>
            <a:br>
              <a:rPr lang="nl-NL" sz="2200" dirty="0"/>
            </a:br>
            <a:endParaRPr lang="nl-NL" sz="2200" dirty="0"/>
          </a:p>
        </p:txBody>
      </p:sp>
      <p:sp>
        <p:nvSpPr>
          <p:cNvPr id="10" name="Tekstvak 9"/>
          <p:cNvSpPr txBox="1"/>
          <p:nvPr/>
        </p:nvSpPr>
        <p:spPr>
          <a:xfrm>
            <a:off x="457199" y="1361728"/>
            <a:ext cx="852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Hoe kun je zien dat onderstaande werken expressionistisch zijn? Let daarbij vooral op vormgeving en materiaal en techniek.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 descr="blog-expressionism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" y="4277750"/>
            <a:ext cx="8935647" cy="2448367"/>
          </a:xfrm>
          <a:prstGeom prst="rect">
            <a:avLst/>
          </a:prstGeom>
        </p:spPr>
      </p:pic>
      <p:pic>
        <p:nvPicPr>
          <p:cNvPr id="11" name="Afbeelding 10" descr="blog-expressionis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" y="2133195"/>
            <a:ext cx="8935648" cy="21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81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671" r="-19903"/>
          <a:stretch/>
        </p:blipFill>
        <p:spPr>
          <a:xfrm>
            <a:off x="6985390" y="1386798"/>
            <a:ext cx="2153560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57200" y="1386798"/>
            <a:ext cx="3417582" cy="49805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dirty="0" smtClean="0"/>
              <a:t>Ernst Ludwig </a:t>
            </a:r>
            <a:r>
              <a:rPr lang="nl-NL" dirty="0" err="1" smtClean="0"/>
              <a:t>Kirchner</a:t>
            </a:r>
            <a:r>
              <a:rPr lang="nl-NL" b="0" dirty="0" smtClean="0"/>
              <a:t> maar ook andere expressionisten hadden veel belangstelling voor </a:t>
            </a:r>
            <a:r>
              <a:rPr lang="nl-NL" dirty="0" err="1" smtClean="0"/>
              <a:t>primitive</a:t>
            </a:r>
            <a:r>
              <a:rPr lang="nl-NL" dirty="0" smtClean="0"/>
              <a:t> kunst</a:t>
            </a:r>
            <a:r>
              <a:rPr lang="nl-NL" b="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>
                <a:solidFill>
                  <a:srgbClr val="FF0000"/>
                </a:solidFill>
              </a:rPr>
              <a:t>Wat wordt er bedoelt met primitieve kunst?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/>
              <a:t>Ze </a:t>
            </a:r>
            <a:r>
              <a:rPr lang="nl-NL" b="0" dirty="0"/>
              <a:t>waren gefascineerd door de directheid ruwe, heftige gevoelens en de kracht van de van deze kunst.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err="1" smtClean="0"/>
              <a:t>Kirchner</a:t>
            </a:r>
            <a:r>
              <a:rPr lang="nl-NL" b="0" dirty="0" smtClean="0"/>
              <a:t> maakte </a:t>
            </a:r>
            <a:r>
              <a:rPr lang="nl-NL" b="0" dirty="0"/>
              <a:t>van de beelden en voorwerpen die hij in het </a:t>
            </a:r>
            <a:r>
              <a:rPr lang="nl-NL" dirty="0" smtClean="0"/>
              <a:t>volkenkundig museum </a:t>
            </a:r>
            <a:r>
              <a:rPr lang="nl-NL" b="0" dirty="0"/>
              <a:t>z</a:t>
            </a:r>
            <a:r>
              <a:rPr lang="nl-NL" b="0" dirty="0" smtClean="0"/>
              <a:t>ag </a:t>
            </a:r>
            <a:r>
              <a:rPr lang="nl-NL" b="0" dirty="0"/>
              <a:t>vele tekeningen, die hem waarschijnlijk als voorbeelden hebben </a:t>
            </a:r>
            <a:r>
              <a:rPr lang="nl-NL" b="0" dirty="0" smtClean="0"/>
              <a:t>gediend.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>
                <a:solidFill>
                  <a:srgbClr val="FF0000"/>
                </a:solidFill>
              </a:rPr>
              <a:t>Hoe kun je aan de </a:t>
            </a:r>
            <a:r>
              <a:rPr lang="nl-NL" b="0" dirty="0" err="1" smtClean="0">
                <a:solidFill>
                  <a:srgbClr val="FF0000"/>
                </a:solidFill>
              </a:rPr>
              <a:t>voortselling</a:t>
            </a:r>
            <a:r>
              <a:rPr lang="nl-NL" b="0" dirty="0" smtClean="0">
                <a:solidFill>
                  <a:srgbClr val="FF0000"/>
                </a:solidFill>
              </a:rPr>
              <a:t> van de werken van </a:t>
            </a:r>
            <a:r>
              <a:rPr lang="nl-NL" b="0" dirty="0" err="1" smtClean="0">
                <a:solidFill>
                  <a:srgbClr val="FF0000"/>
                </a:solidFill>
              </a:rPr>
              <a:t>Kirchner</a:t>
            </a:r>
            <a:r>
              <a:rPr lang="nl-NL" b="0" dirty="0" smtClean="0">
                <a:solidFill>
                  <a:srgbClr val="FF0000"/>
                </a:solidFill>
              </a:rPr>
              <a:t> en </a:t>
            </a:r>
            <a:r>
              <a:rPr lang="nl-NL" b="0" dirty="0" err="1" smtClean="0">
                <a:solidFill>
                  <a:srgbClr val="FF0000"/>
                </a:solidFill>
              </a:rPr>
              <a:t>Nolde</a:t>
            </a:r>
            <a:r>
              <a:rPr lang="nl-NL" b="0" dirty="0" smtClean="0">
                <a:solidFill>
                  <a:srgbClr val="FF0000"/>
                </a:solidFill>
              </a:rPr>
              <a:t> zien dat ze zich hebben laten inspireren door de primitieve kunst?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b="0" dirty="0" smtClean="0">
                <a:solidFill>
                  <a:srgbClr val="FF0000"/>
                </a:solidFill>
              </a:rPr>
              <a:t>En aan de vormgeving?</a:t>
            </a:r>
          </a:p>
          <a:p>
            <a:endParaRPr lang="nl-NL" b="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3990131" y="5981874"/>
            <a:ext cx="2862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Emil </a:t>
            </a:r>
            <a:r>
              <a:rPr lang="nl-NL" sz="1000" dirty="0" err="1" smtClean="0"/>
              <a:t>Nolde</a:t>
            </a:r>
            <a:r>
              <a:rPr lang="nl-NL" sz="1000" dirty="0" smtClean="0"/>
              <a:t>: maskers’ 1911</a:t>
            </a:r>
            <a:endParaRPr lang="nl-NL" sz="1000" dirty="0"/>
          </a:p>
        </p:txBody>
      </p:sp>
      <p:pic>
        <p:nvPicPr>
          <p:cNvPr id="6" name="Afbeelding 5" descr="3d5a9f7d825d6c2891e04b1bfe1f27ed--oil-on-canvas-nel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1" y="3059303"/>
            <a:ext cx="2995259" cy="2808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457200" y="1519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PRIMITIVISME</a:t>
            </a:r>
            <a:r>
              <a:rPr lang="nl-NL" sz="2200" dirty="0" smtClean="0"/>
              <a:t/>
            </a:r>
            <a:br>
              <a:rPr lang="nl-NL" sz="2200" dirty="0" smtClean="0"/>
            </a:br>
            <a:endParaRPr lang="nl-NL" sz="2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985390" y="6003173"/>
            <a:ext cx="2848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Kirchner</a:t>
            </a:r>
            <a:r>
              <a:rPr lang="nl-NL" sz="1000" dirty="0" smtClean="0"/>
              <a:t>: dansende </a:t>
            </a:r>
            <a:r>
              <a:rPr lang="nl-NL" sz="1000" dirty="0"/>
              <a:t>vrouw’ </a:t>
            </a:r>
            <a:r>
              <a:rPr lang="nl-NL" sz="1000" dirty="0" smtClean="0"/>
              <a:t>1911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9016397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Schermafbeelding 2014-04-10 om 09.45.1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" b="-242"/>
          <a:stretch/>
        </p:blipFill>
        <p:spPr>
          <a:xfrm>
            <a:off x="319698" y="1881033"/>
            <a:ext cx="4311724" cy="377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823623" y="1107306"/>
            <a:ext cx="4056445" cy="5170927"/>
          </a:xfrm>
        </p:spPr>
        <p:txBody>
          <a:bodyPr>
            <a:normAutofit fontScale="92500" lnSpcReduction="20000"/>
          </a:bodyPr>
          <a:lstStyle/>
          <a:p>
            <a:r>
              <a:rPr lang="nl-NL" sz="1900" u="sng" dirty="0" smtClean="0"/>
              <a:t>terug naar de natuur:</a:t>
            </a:r>
          </a:p>
          <a:p>
            <a:r>
              <a:rPr lang="nl-NL" sz="1900" b="0" dirty="0" smtClean="0"/>
              <a:t>leden van die </a:t>
            </a:r>
            <a:r>
              <a:rPr lang="nl-NL" sz="1900" b="0" dirty="0" err="1" smtClean="0"/>
              <a:t>Brücke</a:t>
            </a:r>
            <a:r>
              <a:rPr lang="nl-NL" sz="1900" b="0" dirty="0" smtClean="0"/>
              <a:t>: tochtjes </a:t>
            </a:r>
            <a:r>
              <a:rPr lang="nl-NL" sz="1900" b="0" dirty="0" smtClean="0"/>
              <a:t>om </a:t>
            </a:r>
            <a:r>
              <a:rPr lang="nl-NL" sz="1900" b="0" dirty="0"/>
              <a:t>te gaan </a:t>
            </a:r>
            <a:r>
              <a:rPr lang="nl-NL" sz="1900" b="0" dirty="0" smtClean="0"/>
              <a:t>baden in de natuur om </a:t>
            </a:r>
            <a:r>
              <a:rPr lang="nl-NL" sz="1900" b="0" dirty="0"/>
              <a:t>de stad te </a:t>
            </a:r>
            <a:r>
              <a:rPr lang="nl-NL" sz="1900" b="0" dirty="0" smtClean="0"/>
              <a:t>ontvluchten </a:t>
            </a:r>
            <a:r>
              <a:rPr lang="nl-NL" sz="1900" b="0" dirty="0" smtClean="0"/>
              <a:t>tijdelijk om </a:t>
            </a:r>
            <a:r>
              <a:rPr lang="nl-NL" sz="1900" dirty="0" smtClean="0"/>
              <a:t>afstand </a:t>
            </a:r>
            <a:r>
              <a:rPr lang="nl-NL" sz="1900" dirty="0"/>
              <a:t>te nemen van de ‘beschaving </a:t>
            </a:r>
            <a:r>
              <a:rPr lang="nl-NL" sz="1900" dirty="0" smtClean="0"/>
              <a:t>‘: </a:t>
            </a:r>
            <a:r>
              <a:rPr lang="nl-NL" sz="2000" b="0" dirty="0"/>
              <a:t>eenheid uit </a:t>
            </a:r>
            <a:r>
              <a:rPr lang="nl-NL" sz="2000" b="0" dirty="0" smtClean="0"/>
              <a:t>tussen </a:t>
            </a:r>
            <a:r>
              <a:rPr lang="nl-NL" sz="2000" b="0" dirty="0"/>
              <a:t>mens en </a:t>
            </a:r>
            <a:r>
              <a:rPr lang="nl-NL" sz="2000" b="0" dirty="0" smtClean="0"/>
              <a:t>natuur.</a:t>
            </a:r>
            <a:endParaRPr lang="nl-NL" sz="1900" b="0" dirty="0" smtClean="0"/>
          </a:p>
          <a:p>
            <a:r>
              <a:rPr lang="nl-NL" sz="1900" b="0" dirty="0" smtClean="0"/>
              <a:t>Hier gingen zij </a:t>
            </a:r>
            <a:r>
              <a:rPr lang="nl-NL" sz="1900" b="0" dirty="0"/>
              <a:t>model tekenen, zwemmen en picknicken, </a:t>
            </a:r>
            <a:r>
              <a:rPr lang="nl-NL" sz="1900" b="0" dirty="0" smtClean="0"/>
              <a:t>alles </a:t>
            </a:r>
            <a:r>
              <a:rPr lang="nl-NL" sz="1900" b="0" dirty="0"/>
              <a:t>in </a:t>
            </a:r>
            <a:r>
              <a:rPr lang="nl-NL" sz="1900" b="0" dirty="0" smtClean="0"/>
              <a:t>een. </a:t>
            </a:r>
            <a:r>
              <a:rPr lang="nl-NL" sz="1900" b="0" dirty="0"/>
              <a:t>Hun modellen waren nooit professioneel omdat juist een natuurlijke uitstraling </a:t>
            </a:r>
            <a:r>
              <a:rPr lang="nl-NL" sz="1900" b="0" dirty="0" smtClean="0"/>
              <a:t>belangrijk </a:t>
            </a:r>
            <a:r>
              <a:rPr lang="nl-NL" sz="1900" b="0" dirty="0"/>
              <a:t>was. Bij gebrek aan een mannelijk model poseerde een van de kunstenaars zelf. </a:t>
            </a:r>
            <a:endParaRPr lang="nl-NL" sz="1900" b="0" dirty="0" smtClean="0"/>
          </a:p>
          <a:p>
            <a:r>
              <a:rPr lang="nl-NL" sz="1900" b="0" dirty="0" smtClean="0">
                <a:solidFill>
                  <a:srgbClr val="D1282E"/>
                </a:solidFill>
              </a:rPr>
              <a:t>Hoe kun je aan de </a:t>
            </a:r>
            <a:r>
              <a:rPr lang="nl-NL" sz="1900" b="0" dirty="0" smtClean="0">
                <a:solidFill>
                  <a:srgbClr val="D1282E"/>
                </a:solidFill>
              </a:rPr>
              <a:t>voorstelling </a:t>
            </a:r>
            <a:r>
              <a:rPr lang="nl-NL" sz="1900" b="0" dirty="0" smtClean="0">
                <a:solidFill>
                  <a:srgbClr val="D1282E"/>
                </a:solidFill>
              </a:rPr>
              <a:t>zien dat ze afstand namen van de beschaving?</a:t>
            </a:r>
            <a:endParaRPr lang="nl-NL" sz="1900" b="0" dirty="0">
              <a:solidFill>
                <a:srgbClr val="D1282E"/>
              </a:solidFill>
            </a:endParaRPr>
          </a:p>
          <a:p>
            <a:r>
              <a:rPr lang="nl-NL" sz="1900" b="0" dirty="0" smtClean="0"/>
              <a:t>Het ging soms zelfs </a:t>
            </a:r>
            <a:r>
              <a:rPr lang="nl-NL" sz="1900" b="0" dirty="0"/>
              <a:t>zo ver dat de groep met primitieve wapens speelde </a:t>
            </a:r>
            <a:r>
              <a:rPr lang="nl-NL" sz="1900" b="0" dirty="0" smtClean="0"/>
              <a:t>zoals </a:t>
            </a:r>
            <a:r>
              <a:rPr lang="nl-NL" sz="1900" b="0" dirty="0"/>
              <a:t>pijl en boog en boemerangs.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19698" y="1392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PRIMiTIVISME</a:t>
            </a: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voorbeeld</a:t>
            </a:r>
            <a:r>
              <a:rPr lang="nl-NL" sz="2200" dirty="0" smtClean="0"/>
              <a:t/>
            </a:r>
            <a:br>
              <a:rPr lang="nl-NL" sz="2200" dirty="0" smtClean="0"/>
            </a:br>
            <a:endParaRPr lang="nl-NL" sz="2200" dirty="0"/>
          </a:p>
        </p:txBody>
      </p:sp>
      <p:sp>
        <p:nvSpPr>
          <p:cNvPr id="8" name="Tekstvak 7"/>
          <p:cNvSpPr txBox="1"/>
          <p:nvPr/>
        </p:nvSpPr>
        <p:spPr>
          <a:xfrm>
            <a:off x="1146225" y="5761197"/>
            <a:ext cx="307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Erich</a:t>
            </a:r>
            <a:r>
              <a:rPr lang="nl-NL" sz="1000" dirty="0" smtClean="0"/>
              <a:t> </a:t>
            </a:r>
            <a:r>
              <a:rPr lang="nl-NL" sz="1000" dirty="0" err="1" smtClean="0"/>
              <a:t>Heckel</a:t>
            </a:r>
            <a:r>
              <a:rPr lang="nl-NL" sz="1000" dirty="0" smtClean="0"/>
              <a:t>: Badende1919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6054744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Schermafbeelding 2014-04-10 om 09.45.1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" b="-242"/>
          <a:stretch/>
        </p:blipFill>
        <p:spPr>
          <a:xfrm>
            <a:off x="4914532" y="3551526"/>
            <a:ext cx="3772267" cy="33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319698" y="1372992"/>
            <a:ext cx="3808504" cy="4955643"/>
          </a:xfrm>
        </p:spPr>
        <p:txBody>
          <a:bodyPr>
            <a:normAutofit fontScale="92500"/>
          </a:bodyPr>
          <a:lstStyle/>
          <a:p>
            <a:r>
              <a:rPr lang="nl-NL" b="0" dirty="0" smtClean="0"/>
              <a:t>In </a:t>
            </a:r>
            <a:r>
              <a:rPr lang="nl-NL" b="0" dirty="0"/>
              <a:t>het begin van de twintigste eeuw komt in Duitsland </a:t>
            </a:r>
            <a:r>
              <a:rPr lang="nl-NL" b="0" dirty="0" smtClean="0"/>
              <a:t>het expressionisme </a:t>
            </a:r>
            <a:r>
              <a:rPr lang="nl-NL" b="0" dirty="0"/>
              <a:t>op. Kenmerkend </a:t>
            </a:r>
            <a:r>
              <a:rPr lang="nl-NL" b="0" dirty="0" smtClean="0"/>
              <a:t>is </a:t>
            </a:r>
            <a:r>
              <a:rPr lang="nl-NL" b="0" dirty="0"/>
              <a:t>het werk van Die </a:t>
            </a:r>
            <a:r>
              <a:rPr lang="nl-NL" b="0" dirty="0" err="1"/>
              <a:t>Brücke</a:t>
            </a:r>
            <a:r>
              <a:rPr lang="nl-NL" b="0" dirty="0"/>
              <a:t>, een groep expressionistische schilders onder wie Ernst Ludwig </a:t>
            </a:r>
            <a:r>
              <a:rPr lang="nl-NL" b="0" dirty="0" err="1" smtClean="0"/>
              <a:t>Kirchner</a:t>
            </a:r>
            <a:r>
              <a:rPr lang="nl-NL" b="0" dirty="0" smtClean="0"/>
              <a:t> </a:t>
            </a:r>
            <a:r>
              <a:rPr lang="nl-NL" b="0" dirty="0"/>
              <a:t>en </a:t>
            </a:r>
            <a:r>
              <a:rPr lang="nl-NL" b="0" dirty="0" err="1"/>
              <a:t>Erich</a:t>
            </a:r>
            <a:r>
              <a:rPr lang="nl-NL" b="0" dirty="0"/>
              <a:t> </a:t>
            </a:r>
            <a:r>
              <a:rPr lang="nl-NL" b="0" dirty="0" err="1"/>
              <a:t>Heckel</a:t>
            </a:r>
            <a:r>
              <a:rPr lang="nl-NL" b="0" dirty="0"/>
              <a:t>. </a:t>
            </a:r>
            <a:endParaRPr lang="nl-NL" b="0" dirty="0" smtClean="0"/>
          </a:p>
          <a:p>
            <a:r>
              <a:rPr lang="nl-NL" b="0" dirty="0" smtClean="0"/>
              <a:t>Op de bovenste afbeelding hiernaast </a:t>
            </a:r>
            <a:r>
              <a:rPr lang="nl-NL" b="0" dirty="0"/>
              <a:t>zie je Die </a:t>
            </a:r>
            <a:r>
              <a:rPr lang="nl-NL" b="0" dirty="0" err="1"/>
              <a:t>Strasse</a:t>
            </a:r>
            <a:r>
              <a:rPr lang="nl-NL" b="0" dirty="0"/>
              <a:t> uit 1908 van </a:t>
            </a:r>
            <a:r>
              <a:rPr lang="nl-NL" b="0" dirty="0" err="1"/>
              <a:t>Kirchner</a:t>
            </a:r>
            <a:r>
              <a:rPr lang="nl-NL" b="0" dirty="0"/>
              <a:t> en </a:t>
            </a:r>
            <a:r>
              <a:rPr lang="nl-NL" b="0" dirty="0" smtClean="0"/>
              <a:t>daaronder Badende </a:t>
            </a:r>
            <a:r>
              <a:rPr lang="nl-NL" b="0" dirty="0"/>
              <a:t>uit 1909, geschilderd door </a:t>
            </a:r>
            <a:r>
              <a:rPr lang="nl-NL" b="0" dirty="0" err="1"/>
              <a:t>Heckel</a:t>
            </a:r>
            <a:r>
              <a:rPr lang="nl-NL" b="0" dirty="0"/>
              <a:t>.</a:t>
            </a:r>
          </a:p>
          <a:p>
            <a:r>
              <a:rPr lang="nl-NL" b="0" dirty="0"/>
              <a:t>Met het opkomen van </a:t>
            </a:r>
            <a:r>
              <a:rPr lang="nl-NL" b="0" dirty="0" smtClean="0"/>
              <a:t>het expressionisme </a:t>
            </a:r>
            <a:r>
              <a:rPr lang="nl-NL" b="0" dirty="0"/>
              <a:t>wordt een nieuwe esthetische norm gesteld in de </a:t>
            </a:r>
            <a:r>
              <a:rPr lang="nl-NL" b="0" dirty="0" smtClean="0"/>
              <a:t>schilderkunst</a:t>
            </a:r>
            <a:r>
              <a:rPr lang="nl-NL" b="0" dirty="0"/>
              <a:t>. </a:t>
            </a:r>
          </a:p>
          <a:p>
            <a:r>
              <a:rPr lang="nl-NL" dirty="0" smtClean="0"/>
              <a:t>Leg </a:t>
            </a:r>
            <a:r>
              <a:rPr lang="nl-NL" dirty="0"/>
              <a:t>uit in welk opzicht hier sprake is van een nieuwe esthetische norm en geef tevens aan </a:t>
            </a:r>
            <a:r>
              <a:rPr lang="nl-NL" dirty="0" smtClean="0"/>
              <a:t>hoe </a:t>
            </a:r>
            <a:r>
              <a:rPr lang="nl-NL" dirty="0"/>
              <a:t>deze in vorm en kleur van de schilderijen tot uitdrukking komt. </a:t>
            </a:r>
          </a:p>
          <a:p>
            <a:r>
              <a:rPr lang="nl-NL" dirty="0">
                <a:solidFill>
                  <a:srgbClr val="FF0000"/>
                </a:solidFill>
              </a:rPr>
              <a:t>3</a:t>
            </a:r>
            <a:r>
              <a:rPr lang="nl-NL" dirty="0" smtClean="0">
                <a:solidFill>
                  <a:srgbClr val="FF0000"/>
                </a:solidFill>
              </a:rPr>
              <a:t> PUNTEN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 descr="Schermafbeelding 2014-04-10 om 09.42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32" y="786005"/>
            <a:ext cx="3772267" cy="2765521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319698" y="100205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EXPRESSIONISME </a:t>
            </a:r>
            <a:br>
              <a:rPr lang="nl-NL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nl-NL" sz="2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Oefenvraag</a:t>
            </a:r>
            <a:r>
              <a:rPr lang="nl-NL" sz="2200" dirty="0" smtClean="0"/>
              <a:t/>
            </a:r>
            <a:br>
              <a:rPr lang="nl-NL" sz="2200" dirty="0" smtClean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6754283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t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kt.thmx</Template>
  <TotalTime>4404</TotalTime>
  <Words>1256</Words>
  <Application>Microsoft Macintosh PowerPoint</Application>
  <PresentationFormat>Diavoorstelling (4:3)</PresentationFormat>
  <Paragraphs>141</Paragraphs>
  <Slides>15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kt</vt:lpstr>
      <vt:lpstr>Cultuur van het moderne</vt:lpstr>
      <vt:lpstr>BeeldenDE kunst  </vt:lpstr>
      <vt:lpstr>EXPRESSIONIME Wat is expressionisme? </vt:lpstr>
      <vt:lpstr>EXPRESSIONIME klassiek vs expressionisme </vt:lpstr>
      <vt:lpstr>EXPRESSIONISME  Kenmerken schilderkunst</vt:lpstr>
      <vt:lpstr>EXPRESSIONISME  Kenmerken benoemen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Cultuur van het moderne</dc:title>
  <dc:creator>Gebruiker</dc:creator>
  <cp:lastModifiedBy>Gebruiker</cp:lastModifiedBy>
  <cp:revision>75</cp:revision>
  <dcterms:created xsi:type="dcterms:W3CDTF">2014-09-08T09:32:12Z</dcterms:created>
  <dcterms:modified xsi:type="dcterms:W3CDTF">2017-10-02T20:11:41Z</dcterms:modified>
</cp:coreProperties>
</file>